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76.png" ContentType="image/png"/>
  <Override PartName="/ppt/media/image51.png" ContentType="image/png"/>
  <Override PartName="/ppt/media/image75.png" ContentType="image/png"/>
  <Override PartName="/ppt/media/image50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Folie mittels Klicken verschieben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6A7A818-C6C7-4192-91B8-3915FE1378F4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C551535-309F-402D-89D2-910B2C156DC1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1C3E5731-83D0-4574-A722-8C958D513692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A5D222B-29C3-4545-AE07-5DF28AF891C1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49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ECBFE2D-3A17-4314-BA87-27B654E732A3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49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287EF8A-636D-4C9C-A308-72A164DA1698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49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9007612-820A-4AC5-BB49-4B84FAF99BF1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37811DB-8843-4C9D-B22F-6001F11934DD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at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des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Titelt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extes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durch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Klick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en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bearb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Roboto Black"/>
                <a:ea typeface="Roboto Black"/>
              </a:rPr>
              <a:t>RBSG – Enhanced Wars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3242520" y="2403360"/>
            <a:ext cx="3897720" cy="1196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de-DE" sz="3600" spc="-1" strike="noStrike">
                <a:solidFill>
                  <a:srgbClr val="ffffff"/>
                </a:solidFill>
                <a:latin typeface="Roboto Light"/>
                <a:ea typeface="Roboto Light"/>
              </a:rPr>
              <a:t>Team G - Release 2</a:t>
            </a:r>
            <a:r>
              <a:rPr b="0" lang="de-DE" sz="3200" spc="-1" strike="noStrike">
                <a:solidFill>
                  <a:srgbClr val="000000"/>
                </a:solidFill>
                <a:latin typeface="Roboto Light"/>
                <a:ea typeface="Roboto Light"/>
              </a:rPr>
              <a:t> </a:t>
            </a:r>
            <a:endParaRPr b="0" lang="de-DE" sz="3200" spc="-1" strike="noStrike">
              <a:latin typeface="Arial"/>
            </a:endParaRPr>
          </a:p>
        </p:txBody>
      </p:sp>
      <p:pic>
        <p:nvPicPr>
          <p:cNvPr id="47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2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Product Owner: Georg Siebert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Scrum Master : Juri Lozowoj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Lobby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"/>
          <p:cNvSpPr/>
          <p:nvPr/>
        </p:nvSpPr>
        <p:spPr>
          <a:xfrm>
            <a:off x="5018760" y="219240"/>
            <a:ext cx="2975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- Some sugar on the top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54" name="Grafik 3" descr=""/>
          <p:cNvPicPr/>
          <p:nvPr/>
        </p:nvPicPr>
        <p:blipFill>
          <a:blip r:embed="rId2"/>
          <a:stretch/>
        </p:blipFill>
        <p:spPr>
          <a:xfrm>
            <a:off x="140040" y="1306080"/>
            <a:ext cx="5124600" cy="3615120"/>
          </a:xfrm>
          <a:prstGeom prst="rect">
            <a:avLst/>
          </a:prstGeom>
          <a:ln>
            <a:noFill/>
          </a:ln>
        </p:spPr>
      </p:pic>
      <p:pic>
        <p:nvPicPr>
          <p:cNvPr id="155" name="Grafik 6" descr=""/>
          <p:cNvPicPr/>
          <p:nvPr/>
        </p:nvPicPr>
        <p:blipFill>
          <a:blip r:embed="rId3"/>
          <a:stretch/>
        </p:blipFill>
        <p:spPr>
          <a:xfrm>
            <a:off x="6045840" y="1679040"/>
            <a:ext cx="3260160" cy="2869560"/>
          </a:xfrm>
          <a:prstGeom prst="rect">
            <a:avLst/>
          </a:prstGeom>
          <a:ln>
            <a:noFill/>
          </a:ln>
        </p:spPr>
      </p:pic>
      <p:grpSp>
        <p:nvGrpSpPr>
          <p:cNvPr id="156" name="Group 5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157" name="Group 6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158" name="CustomShape 7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59" name="CustomShape 8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</a:t>
                </a: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/ 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160" name="CustomShape 9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F776CF5A-5AC6-492A-97FF-1E00157AC0F6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Armee-Editor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"/>
          <p:cNvSpPr/>
          <p:nvPr/>
        </p:nvSpPr>
        <p:spPr>
          <a:xfrm>
            <a:off x="5018760" y="219240"/>
            <a:ext cx="238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- Sugar on the top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166" name="Group 5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167" name="Group 6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168" name="CustomShape 7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69" name="CustomShape 8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</a:t>
                </a: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/ 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170" name="CustomShape 9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D14A9822-8635-4D41-8CEE-E8AC9A6E33E0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Zeitaufwand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5018760" y="219240"/>
            <a:ext cx="2896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- Perfomance in perfection?</a:t>
            </a:r>
            <a:endParaRPr b="0" lang="de-DE" sz="1800" spc="-1" strike="noStrike">
              <a:latin typeface="Arial"/>
            </a:endParaRPr>
          </a:p>
        </p:txBody>
      </p:sp>
      <p:graphicFrame>
        <p:nvGraphicFramePr>
          <p:cNvPr id="175" name="Table 4"/>
          <p:cNvGraphicFramePr/>
          <p:nvPr/>
        </p:nvGraphicFramePr>
        <p:xfrm>
          <a:off x="649440" y="2025000"/>
          <a:ext cx="8310600" cy="1007640"/>
        </p:xfrm>
        <a:graphic>
          <a:graphicData uri="http://schemas.openxmlformats.org/drawingml/2006/table">
            <a:tbl>
              <a:tblPr/>
              <a:tblGrid>
                <a:gridCol w="1997640"/>
                <a:gridCol w="2104200"/>
                <a:gridCol w="2104200"/>
                <a:gridCol w="2104560"/>
              </a:tblGrid>
              <a:tr h="366120"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Sprint 3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Sprint 4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2. Release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Abgeschlossen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89 Story Points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TODO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TODO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Angefangen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19 Story Points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TODO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TODO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Verschoben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22 Story Points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TODO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TODO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Geplant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130 Story Points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TODO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TODO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36612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Zeit Insgesamt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105,15 h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TODO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b="0" lang="de-DE" sz="1800" spc="-1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</a:rPr>
                        <a:t>TODO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633240" y="2475000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633240" y="4051800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8" name="Group 7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179" name="Group 8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180" name="CustomShape 9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81" name="CustomShape 10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</a:t>
                </a: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/ 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182" name="CustomShape 11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853CE18D-2432-4D24-9791-0CA6A7CAFA74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5565960" y="219240"/>
            <a:ext cx="1478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The G-Team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87" name="Grafik 31" descr=""/>
          <p:cNvPicPr/>
          <p:nvPr/>
        </p:nvPicPr>
        <p:blipFill>
          <a:blip r:embed="rId2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 descr=""/>
          <p:cNvPicPr/>
          <p:nvPr/>
        </p:nvPicPr>
        <p:blipFill>
          <a:blip r:embed="rId3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 descr=""/>
          <p:cNvPicPr/>
          <p:nvPr/>
        </p:nvPicPr>
        <p:blipFill>
          <a:blip r:embed="rId4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 descr=""/>
          <p:cNvPicPr/>
          <p:nvPr/>
        </p:nvPicPr>
        <p:blipFill>
          <a:blip r:embed="rId5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 descr=""/>
          <p:cNvPicPr/>
          <p:nvPr/>
        </p:nvPicPr>
        <p:blipFill>
          <a:blip r:embed="rId6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 descr=""/>
          <p:cNvPicPr/>
          <p:nvPr/>
        </p:nvPicPr>
        <p:blipFill>
          <a:blip r:embed="rId7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Light"/>
                <a:ea typeface="Roboto Light"/>
              </a:rPr>
              <a:t>Omar Sood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Light"/>
                <a:ea typeface="Roboto Light"/>
              </a:rPr>
              <a:t>Keanu Stückrad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Light"/>
                <a:ea typeface="Roboto Light"/>
              </a:rPr>
              <a:t>Georg Siebert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Light"/>
                <a:ea typeface="Roboto Light"/>
              </a:rPr>
              <a:t>Jan Müller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Light"/>
                <a:ea typeface="Roboto Light"/>
              </a:rPr>
              <a:t>Tobias Klipp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Light"/>
                <a:ea typeface="Roboto Light"/>
              </a:rPr>
              <a:t>Juri Lozowoj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199" name="Group 10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200" name="Group 11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201" name="CustomShape 12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02" name="CustomShape 13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203" name="CustomShape 14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52A8F4FE-84C3-4728-B590-2410E351FBAC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Sprintziel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164160" y="2460960"/>
            <a:ext cx="97516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b="0" lang="de-DE" sz="3200" spc="-1" strike="noStrike">
                <a:solidFill>
                  <a:srgbClr val="ffffff"/>
                </a:solidFill>
                <a:latin typeface="Roboto"/>
                <a:ea typeface="Roboto"/>
              </a:rPr>
              <a:t>„</a:t>
            </a:r>
            <a:r>
              <a:rPr b="0" lang="de-DE" sz="3200" spc="-1" strike="noStrike">
                <a:solidFill>
                  <a:srgbClr val="ffffff"/>
                </a:solidFill>
                <a:latin typeface="Roboto"/>
                <a:ea typeface="Roboto"/>
              </a:rPr>
              <a:t>Die Ausgangsituation zum Spielen erreichen.“</a:t>
            </a:r>
            <a:endParaRPr b="0" lang="de-DE" sz="3200" spc="-1" strike="noStrike">
              <a:latin typeface="Arial"/>
            </a:endParaRPr>
          </a:p>
        </p:txBody>
      </p:sp>
      <p:grpSp>
        <p:nvGrpSpPr>
          <p:cNvPr id="208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209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21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11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212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AD687772-3B53-40AE-BFD6-03B593F295A2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16" name="CustomShape 3"/>
          <p:cNvSpPr/>
          <p:nvPr/>
        </p:nvSpPr>
        <p:spPr>
          <a:xfrm>
            <a:off x="5475960" y="219240"/>
            <a:ext cx="3006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Neues Release, neues Glück!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17" name="Grafik 21" descr=""/>
          <p:cNvPicPr/>
          <p:nvPr/>
        </p:nvPicPr>
        <p:blipFill>
          <a:blip r:embed="rId2"/>
          <a:stretch/>
        </p:blipFill>
        <p:spPr>
          <a:xfrm>
            <a:off x="1008360" y="1247400"/>
            <a:ext cx="8063640" cy="3704760"/>
          </a:xfrm>
          <a:prstGeom prst="rect">
            <a:avLst/>
          </a:prstGeom>
          <a:ln>
            <a:noFill/>
          </a:ln>
        </p:spPr>
      </p:pic>
      <p:grpSp>
        <p:nvGrpSpPr>
          <p:cNvPr id="218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219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2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21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222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7C17ECA4-C892-4F83-80A3-D7626A31CBA2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26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Woche 1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227" name="Group 4"/>
          <p:cNvGrpSpPr/>
          <p:nvPr/>
        </p:nvGrpSpPr>
        <p:grpSpPr>
          <a:xfrm>
            <a:off x="2416680" y="958680"/>
            <a:ext cx="5327280" cy="4397040"/>
            <a:chOff x="2416680" y="958680"/>
            <a:chExt cx="5327280" cy="4397040"/>
          </a:xfrm>
        </p:grpSpPr>
        <p:pic>
          <p:nvPicPr>
            <p:cNvPr id="228" name="Grafik 44" descr=""/>
            <p:cNvPicPr/>
            <p:nvPr/>
          </p:nvPicPr>
          <p:blipFill>
            <a:blip r:embed="rId2"/>
            <a:stretch/>
          </p:blipFill>
          <p:spPr>
            <a:xfrm>
              <a:off x="2416680" y="958680"/>
              <a:ext cx="5327280" cy="439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9" name="CustomShape 5"/>
            <p:cNvSpPr/>
            <p:nvPr/>
          </p:nvSpPr>
          <p:spPr>
            <a:xfrm>
              <a:off x="3685320" y="1465920"/>
              <a:ext cx="253440" cy="591480"/>
            </a:xfrm>
            <a:prstGeom prst="rect">
              <a:avLst/>
            </a:prstGeom>
            <a:solidFill>
              <a:srgbClr val="fff200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6"/>
            <p:cNvSpPr/>
            <p:nvPr/>
          </p:nvSpPr>
          <p:spPr>
            <a:xfrm>
              <a:off x="5038200" y="1973520"/>
              <a:ext cx="1944720" cy="84240"/>
            </a:xfrm>
            <a:prstGeom prst="rect">
              <a:avLst/>
            </a:prstGeom>
            <a:solidFill>
              <a:srgbClr val="cccccc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7"/>
            <p:cNvSpPr/>
            <p:nvPr/>
          </p:nvSpPr>
          <p:spPr>
            <a:xfrm>
              <a:off x="3051000" y="2058120"/>
              <a:ext cx="760680" cy="168840"/>
            </a:xfrm>
            <a:prstGeom prst="rect">
              <a:avLst/>
            </a:prstGeom>
            <a:solidFill>
              <a:srgbClr val="cccccc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8"/>
            <p:cNvSpPr/>
            <p:nvPr/>
          </p:nvSpPr>
          <p:spPr>
            <a:xfrm>
              <a:off x="6898680" y="1888920"/>
              <a:ext cx="168840" cy="168840"/>
            </a:xfrm>
            <a:prstGeom prst="rect">
              <a:avLst/>
            </a:prstGeom>
            <a:solidFill>
              <a:srgbClr val="fff200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3" name="Group 9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234" name="Group 10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235" name="CustomShape 11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36" name="CustomShape 12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237" name="CustomShape 13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32DF2B4C-769E-42A7-8825-8534FBE48591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Woche 1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242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243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24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45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24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6EAD42AA-DE46-46BB-9836-75D7E39F5E95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grpSp>
        <p:nvGrpSpPr>
          <p:cNvPr id="247" name="Group 9"/>
          <p:cNvGrpSpPr/>
          <p:nvPr/>
        </p:nvGrpSpPr>
        <p:grpSpPr>
          <a:xfrm>
            <a:off x="2405880" y="958680"/>
            <a:ext cx="5338440" cy="4397040"/>
            <a:chOff x="2405880" y="958680"/>
            <a:chExt cx="5338440" cy="4397040"/>
          </a:xfrm>
        </p:grpSpPr>
        <p:pic>
          <p:nvPicPr>
            <p:cNvPr id="248" name="Grafik 24" descr=""/>
            <p:cNvPicPr/>
            <p:nvPr/>
          </p:nvPicPr>
          <p:blipFill>
            <a:blip r:embed="rId2"/>
            <a:stretch/>
          </p:blipFill>
          <p:spPr>
            <a:xfrm>
              <a:off x="2405880" y="958680"/>
              <a:ext cx="5338440" cy="439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9" name="CustomShape 10"/>
            <p:cNvSpPr/>
            <p:nvPr/>
          </p:nvSpPr>
          <p:spPr>
            <a:xfrm>
              <a:off x="3041640" y="2058120"/>
              <a:ext cx="762480" cy="169200"/>
            </a:xfrm>
            <a:prstGeom prst="rect">
              <a:avLst/>
            </a:prstGeom>
            <a:solidFill>
              <a:srgbClr val="cccccc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11"/>
            <p:cNvSpPr/>
            <p:nvPr/>
          </p:nvSpPr>
          <p:spPr>
            <a:xfrm>
              <a:off x="2459880" y="2207880"/>
              <a:ext cx="1924920" cy="415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de-DE" sz="20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Pfingstmon</a:t>
              </a:r>
              <a:r>
                <a:rPr b="0" lang="de-DE" sz="20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tag</a:t>
              </a:r>
              <a:endParaRPr b="0" lang="de-DE" sz="20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54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Woche 1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255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256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25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58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25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AA1C09E2-8918-4949-B15B-C7811C8306B0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grpSp>
        <p:nvGrpSpPr>
          <p:cNvPr id="260" name="Group 9"/>
          <p:cNvGrpSpPr/>
          <p:nvPr/>
        </p:nvGrpSpPr>
        <p:grpSpPr>
          <a:xfrm>
            <a:off x="2406240" y="958680"/>
            <a:ext cx="5338440" cy="4397040"/>
            <a:chOff x="2406240" y="958680"/>
            <a:chExt cx="5338440" cy="4397040"/>
          </a:xfrm>
        </p:grpSpPr>
        <p:pic>
          <p:nvPicPr>
            <p:cNvPr id="261" name="Grafik 14" descr=""/>
            <p:cNvPicPr/>
            <p:nvPr/>
          </p:nvPicPr>
          <p:blipFill>
            <a:blip r:embed="rId2"/>
            <a:stretch/>
          </p:blipFill>
          <p:spPr>
            <a:xfrm>
              <a:off x="2406240" y="958680"/>
              <a:ext cx="5338440" cy="439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2" name="CustomShape 10"/>
            <p:cNvSpPr/>
            <p:nvPr/>
          </p:nvSpPr>
          <p:spPr>
            <a:xfrm>
              <a:off x="3697920" y="1512720"/>
              <a:ext cx="254160" cy="591120"/>
            </a:xfrm>
            <a:prstGeom prst="rect">
              <a:avLst/>
            </a:prstGeom>
            <a:solidFill>
              <a:srgbClr val="fff200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11"/>
            <p:cNvSpPr/>
            <p:nvPr/>
          </p:nvSpPr>
          <p:spPr>
            <a:xfrm>
              <a:off x="2406240" y="1133280"/>
              <a:ext cx="3388320" cy="306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13 Story Punkte nachgetragen</a:t>
              </a:r>
              <a:endParaRPr b="0" lang="de-DE" sz="18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67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Woche 1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268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269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27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71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272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204187BC-B08B-43FD-8BFC-251AC6E62428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grpSp>
        <p:nvGrpSpPr>
          <p:cNvPr id="273" name="Group 9"/>
          <p:cNvGrpSpPr/>
          <p:nvPr/>
        </p:nvGrpSpPr>
        <p:grpSpPr>
          <a:xfrm>
            <a:off x="2406240" y="958680"/>
            <a:ext cx="5338440" cy="4397040"/>
            <a:chOff x="2406240" y="958680"/>
            <a:chExt cx="5338440" cy="4397040"/>
          </a:xfrm>
        </p:grpSpPr>
        <p:pic>
          <p:nvPicPr>
            <p:cNvPr id="274" name="Grafik 21" descr=""/>
            <p:cNvPicPr/>
            <p:nvPr/>
          </p:nvPicPr>
          <p:blipFill>
            <a:blip r:embed="rId2"/>
            <a:stretch/>
          </p:blipFill>
          <p:spPr>
            <a:xfrm>
              <a:off x="2406240" y="958680"/>
              <a:ext cx="5338440" cy="439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5" name="CustomShape 10"/>
            <p:cNvSpPr/>
            <p:nvPr/>
          </p:nvSpPr>
          <p:spPr>
            <a:xfrm>
              <a:off x="3846960" y="1550880"/>
              <a:ext cx="168840" cy="252720"/>
            </a:xfrm>
            <a:prstGeom prst="rect">
              <a:avLst/>
            </a:prstGeom>
            <a:solidFill>
              <a:srgbClr val="fff200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11"/>
            <p:cNvSpPr/>
            <p:nvPr/>
          </p:nvSpPr>
          <p:spPr>
            <a:xfrm>
              <a:off x="2406240" y="1244520"/>
              <a:ext cx="5275080" cy="30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S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b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t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a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s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k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 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z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 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g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e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s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c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h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l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o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s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s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e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n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e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r 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s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e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r 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S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t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o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r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y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 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h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i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n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z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g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e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f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ü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g</a:t>
              </a: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t</a:t>
              </a:r>
              <a:endParaRPr b="0" lang="de-DE" sz="18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Agenda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Grafik 5" descr=""/>
          <p:cNvPicPr/>
          <p:nvPr/>
        </p:nvPicPr>
        <p:blipFill>
          <a:blip r:embed="rId1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200" y="1573560"/>
            <a:ext cx="5581440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b="0" lang="de-DE" sz="18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Grundlage für das Release 2</a:t>
                </a:r>
                <a:endParaRPr b="0" lang="de-DE" sz="1800" spc="-1" strike="noStrike">
                  <a:latin typeface="Arial"/>
                </a:endParaRPr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b="0" lang="de-DE" sz="18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Anforderungen vs. Realisierung</a:t>
                </a:r>
                <a:endParaRPr b="0" lang="de-DE" sz="1800" spc="-1" strike="noStrike">
                  <a:latin typeface="Arial"/>
                </a:endParaRPr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b="0" lang="de-DE" sz="18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Projektverlauf</a:t>
                </a:r>
                <a:endParaRPr b="0" lang="de-DE" sz="1800" spc="-1" strike="noStrike">
                  <a:latin typeface="Arial"/>
                </a:endParaRPr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b="0" lang="de-DE" sz="18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Technische Entscheidungen</a:t>
                </a:r>
                <a:endParaRPr b="0" lang="de-DE" sz="1800" spc="-1" strike="noStrike">
                  <a:latin typeface="Arial"/>
                </a:endParaRPr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b="0" lang="de-DE" sz="18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Lizenzierung</a:t>
                </a:r>
                <a:endParaRPr b="0" lang="de-DE" sz="1800" spc="-1" strike="noStrike">
                  <a:latin typeface="Arial"/>
                </a:endParaRPr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b="0" lang="de-DE" sz="18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Live Demo</a:t>
                </a:r>
                <a:endParaRPr b="0" lang="de-DE" sz="1800" spc="-1" strike="noStrike">
                  <a:latin typeface="Arial"/>
                </a:endParaRPr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89324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" name="Line 7"/>
              <p:cNvSpPr/>
              <p:nvPr/>
            </p:nvSpPr>
            <p:spPr>
              <a:xfrm>
                <a:off x="467280" y="400284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" name="Line 8"/>
              <p:cNvSpPr/>
              <p:nvPr/>
            </p:nvSpPr>
            <p:spPr>
              <a:xfrm>
                <a:off x="448200" y="316296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9" name="Line 9"/>
              <p:cNvSpPr/>
              <p:nvPr/>
            </p:nvSpPr>
            <p:spPr>
              <a:xfrm>
                <a:off x="467280" y="359820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0" name="Line 10"/>
            <p:cNvSpPr/>
            <p:nvPr/>
          </p:nvSpPr>
          <p:spPr>
            <a:xfrm>
              <a:off x="448200" y="274644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" name="Line 11"/>
            <p:cNvSpPr/>
            <p:nvPr/>
          </p:nvSpPr>
          <p:spPr>
            <a:xfrm>
              <a:off x="467280" y="234288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ransition spd="slow"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Woche 1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281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282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283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84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28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4D48075A-9A7A-4A8E-A4E6-BED374A2CA28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grpSp>
        <p:nvGrpSpPr>
          <p:cNvPr id="286" name="Group 9"/>
          <p:cNvGrpSpPr/>
          <p:nvPr/>
        </p:nvGrpSpPr>
        <p:grpSpPr>
          <a:xfrm>
            <a:off x="2406600" y="958680"/>
            <a:ext cx="5338440" cy="4397040"/>
            <a:chOff x="2406600" y="958680"/>
            <a:chExt cx="5338440" cy="4397040"/>
          </a:xfrm>
        </p:grpSpPr>
        <p:pic>
          <p:nvPicPr>
            <p:cNvPr id="287" name="Grafik 14" descr=""/>
            <p:cNvPicPr/>
            <p:nvPr/>
          </p:nvPicPr>
          <p:blipFill>
            <a:blip r:embed="rId2"/>
            <a:stretch/>
          </p:blipFill>
          <p:spPr>
            <a:xfrm>
              <a:off x="2406600" y="958680"/>
              <a:ext cx="5338440" cy="439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8" name="CustomShape 10"/>
            <p:cNvSpPr/>
            <p:nvPr/>
          </p:nvSpPr>
          <p:spPr>
            <a:xfrm>
              <a:off x="5033520" y="1973520"/>
              <a:ext cx="1948680" cy="84240"/>
            </a:xfrm>
            <a:prstGeom prst="rect">
              <a:avLst/>
            </a:prstGeom>
            <a:solidFill>
              <a:srgbClr val="cccccc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11"/>
            <p:cNvSpPr/>
            <p:nvPr/>
          </p:nvSpPr>
          <p:spPr>
            <a:xfrm>
              <a:off x="5033520" y="2089440"/>
              <a:ext cx="2202840" cy="506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Umfangreiche User Stories begonnen</a:t>
              </a:r>
              <a:endParaRPr b="0" lang="de-DE" sz="18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93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Woche 1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294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295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29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97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298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4B141453-E127-48AC-86CB-B849DE732C49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grpSp>
        <p:nvGrpSpPr>
          <p:cNvPr id="299" name="Group 9"/>
          <p:cNvGrpSpPr/>
          <p:nvPr/>
        </p:nvGrpSpPr>
        <p:grpSpPr>
          <a:xfrm>
            <a:off x="2406960" y="958680"/>
            <a:ext cx="5369400" cy="4397040"/>
            <a:chOff x="2406960" y="958680"/>
            <a:chExt cx="5369400" cy="4397040"/>
          </a:xfrm>
        </p:grpSpPr>
        <p:pic>
          <p:nvPicPr>
            <p:cNvPr id="300" name="Grafik 21" descr=""/>
            <p:cNvPicPr/>
            <p:nvPr/>
          </p:nvPicPr>
          <p:blipFill>
            <a:blip r:embed="rId2"/>
            <a:stretch/>
          </p:blipFill>
          <p:spPr>
            <a:xfrm>
              <a:off x="2406960" y="958680"/>
              <a:ext cx="5315400" cy="439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1" name="CustomShape 10"/>
            <p:cNvSpPr/>
            <p:nvPr/>
          </p:nvSpPr>
          <p:spPr>
            <a:xfrm>
              <a:off x="6878520" y="1888920"/>
              <a:ext cx="168840" cy="169200"/>
            </a:xfrm>
            <a:prstGeom prst="rect">
              <a:avLst/>
            </a:prstGeom>
            <a:solidFill>
              <a:srgbClr val="fff200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1"/>
            <p:cNvSpPr/>
            <p:nvPr/>
          </p:nvSpPr>
          <p:spPr>
            <a:xfrm>
              <a:off x="5583240" y="1170360"/>
              <a:ext cx="2193120" cy="50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Umfang einer User Story geändert</a:t>
              </a:r>
              <a:endParaRPr b="0" lang="de-DE" sz="18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5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06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Woche 2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307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308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309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10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31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76E93F49-7396-46F6-AC56-7BF44A0B2137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grpSp>
        <p:nvGrpSpPr>
          <p:cNvPr id="312" name="Group 9"/>
          <p:cNvGrpSpPr/>
          <p:nvPr/>
        </p:nvGrpSpPr>
        <p:grpSpPr>
          <a:xfrm>
            <a:off x="2406960" y="958680"/>
            <a:ext cx="5315400" cy="4397040"/>
            <a:chOff x="2406960" y="958680"/>
            <a:chExt cx="5315400" cy="4397040"/>
          </a:xfrm>
        </p:grpSpPr>
        <p:pic>
          <p:nvPicPr>
            <p:cNvPr id="313" name="Grafik 14" descr=""/>
            <p:cNvPicPr/>
            <p:nvPr/>
          </p:nvPicPr>
          <p:blipFill>
            <a:blip r:embed="rId2"/>
            <a:stretch/>
          </p:blipFill>
          <p:spPr>
            <a:xfrm>
              <a:off x="2408400" y="958680"/>
              <a:ext cx="5313960" cy="439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4" name="CustomShape 10"/>
            <p:cNvSpPr/>
            <p:nvPr/>
          </p:nvSpPr>
          <p:spPr>
            <a:xfrm>
              <a:off x="2406960" y="1909800"/>
              <a:ext cx="169200" cy="167400"/>
            </a:xfrm>
            <a:prstGeom prst="rect">
              <a:avLst/>
            </a:prstGeom>
            <a:solidFill>
              <a:srgbClr val="fff200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11"/>
            <p:cNvSpPr/>
            <p:nvPr/>
          </p:nvSpPr>
          <p:spPr>
            <a:xfrm>
              <a:off x="2406960" y="1520640"/>
              <a:ext cx="2901240" cy="30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User Story wieder geöffnet</a:t>
              </a:r>
              <a:endParaRPr b="0" lang="de-DE" sz="18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19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Woche 2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320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321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3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23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32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B7D3272B-7CEE-453A-A938-A653B14E1A99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grpSp>
        <p:nvGrpSpPr>
          <p:cNvPr id="325" name="Group 9"/>
          <p:cNvGrpSpPr/>
          <p:nvPr/>
        </p:nvGrpSpPr>
        <p:grpSpPr>
          <a:xfrm>
            <a:off x="2408760" y="958680"/>
            <a:ext cx="5313960" cy="4392720"/>
            <a:chOff x="2408760" y="958680"/>
            <a:chExt cx="5313960" cy="4392720"/>
          </a:xfrm>
        </p:grpSpPr>
        <p:pic>
          <p:nvPicPr>
            <p:cNvPr id="326" name="Grafik 21" descr=""/>
            <p:cNvPicPr/>
            <p:nvPr/>
          </p:nvPicPr>
          <p:blipFill>
            <a:blip r:embed="rId2"/>
            <a:stretch/>
          </p:blipFill>
          <p:spPr>
            <a:xfrm>
              <a:off x="2408760" y="958680"/>
              <a:ext cx="5313960" cy="439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7" name="CustomShape 10"/>
            <p:cNvSpPr/>
            <p:nvPr/>
          </p:nvSpPr>
          <p:spPr>
            <a:xfrm>
              <a:off x="2874240" y="2243880"/>
              <a:ext cx="168840" cy="167760"/>
            </a:xfrm>
            <a:prstGeom prst="rect">
              <a:avLst/>
            </a:prstGeom>
            <a:solidFill>
              <a:srgbClr val="fff200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11"/>
            <p:cNvSpPr/>
            <p:nvPr/>
          </p:nvSpPr>
          <p:spPr>
            <a:xfrm>
              <a:off x="2874240" y="2023560"/>
              <a:ext cx="2421360" cy="304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User Story vergessen</a:t>
              </a:r>
              <a:endParaRPr b="0" lang="de-DE" sz="18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32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Woche 2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333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334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33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36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33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126B549B-DC00-4B6C-8023-3C786971C5CB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grpSp>
        <p:nvGrpSpPr>
          <p:cNvPr id="338" name="Group 9"/>
          <p:cNvGrpSpPr/>
          <p:nvPr/>
        </p:nvGrpSpPr>
        <p:grpSpPr>
          <a:xfrm>
            <a:off x="2409120" y="958680"/>
            <a:ext cx="5313960" cy="4392720"/>
            <a:chOff x="2409120" y="958680"/>
            <a:chExt cx="5313960" cy="4392720"/>
          </a:xfrm>
        </p:grpSpPr>
        <p:pic>
          <p:nvPicPr>
            <p:cNvPr id="339" name="Grafik 21" descr=""/>
            <p:cNvPicPr/>
            <p:nvPr/>
          </p:nvPicPr>
          <p:blipFill>
            <a:blip r:embed="rId2"/>
            <a:stretch/>
          </p:blipFill>
          <p:spPr>
            <a:xfrm>
              <a:off x="2409120" y="958680"/>
              <a:ext cx="5313960" cy="439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0" name="CustomShape 10"/>
            <p:cNvSpPr/>
            <p:nvPr/>
          </p:nvSpPr>
          <p:spPr>
            <a:xfrm>
              <a:off x="7423200" y="4337640"/>
              <a:ext cx="299880" cy="675360"/>
            </a:xfrm>
            <a:prstGeom prst="rect">
              <a:avLst/>
            </a:prstGeom>
            <a:solidFill>
              <a:srgbClr val="ed1c24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1" name="TextShape 11"/>
          <p:cNvSpPr txBox="1"/>
          <p:nvPr/>
        </p:nvSpPr>
        <p:spPr>
          <a:xfrm>
            <a:off x="4896000" y="4536000"/>
            <a:ext cx="2592000" cy="35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latin typeface="Roboto"/>
                <a:ea typeface="Roboto"/>
              </a:rPr>
              <a:t>24 Story Points offen</a:t>
            </a:r>
            <a:endParaRPr b="0" lang="de-DE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3 -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45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Fazit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541080" y="1861200"/>
            <a:ext cx="8997840" cy="30142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50 – 75% der Core Funktionalität des Releases</a:t>
            </a:r>
            <a:endParaRPr b="0" lang="de-DE" sz="32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Rudimentäres Design im Armeemanager</a:t>
            </a:r>
            <a:endParaRPr b="0" lang="de-DE" sz="32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~70% Code Coverage</a:t>
            </a:r>
            <a:endParaRPr b="0" lang="de-DE" sz="3200" spc="-1" strike="noStrike">
              <a:latin typeface="Arial"/>
            </a:endParaRPr>
          </a:p>
        </p:txBody>
      </p:sp>
      <p:grpSp>
        <p:nvGrpSpPr>
          <p:cNvPr id="347" name="Group 5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348" name="Group 6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349" name="CustomShape 7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50" name="CustomShape 8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351" name="CustomShape 9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22EB8602-B153-47D0-B371-04746C778537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4 - Sprintziel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1474200" y="1493280"/>
            <a:ext cx="7131960" cy="308052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b="0" lang="de-DE" sz="2800" spc="-1" strike="noStrike">
                <a:solidFill>
                  <a:srgbClr val="ffffff"/>
                </a:solidFill>
                <a:latin typeface="Roboto Light"/>
                <a:ea typeface="Roboto Light"/>
              </a:rPr>
              <a:t>Abschließen der Aufgaben aus Sprint 3</a:t>
            </a:r>
            <a:endParaRPr b="0" lang="de-DE" sz="2800" spc="-1" strike="noStrike">
              <a:latin typeface="Arial"/>
            </a:endParaRPr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b="0" lang="de-DE" sz="2800" spc="-1" strike="noStrike">
                <a:solidFill>
                  <a:srgbClr val="ffffff"/>
                </a:solidFill>
                <a:latin typeface="Roboto Light"/>
                <a:ea typeface="Roboto Light"/>
              </a:rPr>
              <a:t> </a:t>
            </a:r>
            <a:r>
              <a:rPr b="0" lang="de-DE" sz="2800" spc="-1" strike="noStrike">
                <a:solidFill>
                  <a:srgbClr val="ffffff"/>
                </a:solidFill>
                <a:latin typeface="Roboto Light"/>
                <a:ea typeface="Roboto Light"/>
              </a:rPr>
              <a:t>Einarbeiten der übrigen Features für das 2 Release </a:t>
            </a:r>
            <a:endParaRPr b="0" lang="de-DE" sz="2800" spc="-1" strike="noStrike">
              <a:latin typeface="Arial"/>
            </a:endParaRPr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b="0" lang="de-DE" sz="2800" spc="-1" strike="noStrike">
                <a:solidFill>
                  <a:srgbClr val="ffffff"/>
                </a:solidFill>
                <a:latin typeface="Roboto Light"/>
                <a:ea typeface="Roboto Light"/>
              </a:rPr>
              <a:t>Überarbeitung der UI und des UX.</a:t>
            </a:r>
            <a:endParaRPr b="0" lang="de-DE" sz="2800" spc="-1" strike="noStrike">
              <a:latin typeface="Arial"/>
            </a:endParaRPr>
          </a:p>
        </p:txBody>
      </p:sp>
      <p:grpSp>
        <p:nvGrpSpPr>
          <p:cNvPr id="356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357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35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59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360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9C7D9DD6-A234-46C4-B5F4-6472802EE29A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4 -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364" name="Group 3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365" name="Group 4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366" name="CustomShape 5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67" name="CustomShape 6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368" name="CustomShape 7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BEE5802B-C4BC-4A3B-8FAE-47B9D288C140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1008720" y="1247760"/>
            <a:ext cx="8063640" cy="37105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4 -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Woche 1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374" name="Group 4"/>
          <p:cNvGrpSpPr/>
          <p:nvPr/>
        </p:nvGrpSpPr>
        <p:grpSpPr>
          <a:xfrm>
            <a:off x="2352600" y="746640"/>
            <a:ext cx="5375160" cy="4534920"/>
            <a:chOff x="2352600" y="746640"/>
            <a:chExt cx="5375160" cy="4534920"/>
          </a:xfrm>
        </p:grpSpPr>
        <p:pic>
          <p:nvPicPr>
            <p:cNvPr id="375" name="Grafik 33" descr=""/>
            <p:cNvPicPr/>
            <p:nvPr/>
          </p:nvPicPr>
          <p:blipFill>
            <a:blip r:embed="rId2"/>
            <a:stretch/>
          </p:blipFill>
          <p:spPr>
            <a:xfrm>
              <a:off x="2352600" y="746640"/>
              <a:ext cx="5375160" cy="4534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6" name="CustomShape 5"/>
            <p:cNvSpPr/>
            <p:nvPr/>
          </p:nvSpPr>
          <p:spPr>
            <a:xfrm>
              <a:off x="3393000" y="1445400"/>
              <a:ext cx="108000" cy="433080"/>
            </a:xfrm>
            <a:prstGeom prst="rect">
              <a:avLst/>
            </a:prstGeom>
            <a:solidFill>
              <a:srgbClr val="fff200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6"/>
            <p:cNvSpPr/>
            <p:nvPr/>
          </p:nvSpPr>
          <p:spPr>
            <a:xfrm>
              <a:off x="2959560" y="1152720"/>
              <a:ext cx="2305440" cy="313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User Story geöffnet</a:t>
              </a:r>
              <a:endParaRPr b="0" lang="de-DE" sz="1800" spc="-1" strike="noStrike">
                <a:latin typeface="Arial"/>
              </a:endParaRPr>
            </a:p>
          </p:txBody>
        </p:sp>
      </p:grpSp>
      <p:grpSp>
        <p:nvGrpSpPr>
          <p:cNvPr id="378" name="Group 7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379" name="Group 8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380" name="CustomShape 9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81" name="CustomShape 10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382" name="CustomShape 11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610FD74F-A092-4A6B-BA25-40AEFF6B5147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Sprint 4 - Projektverlauf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Woche 1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387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388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389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</a:t>
                </a: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90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39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E0771D7C-1C59-458E-88A6-FA72B3CA4645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pic>
        <p:nvPicPr>
          <p:cNvPr id="392" name="" descr=""/>
          <p:cNvPicPr/>
          <p:nvPr/>
        </p:nvPicPr>
        <p:blipFill>
          <a:blip r:embed="rId2"/>
          <a:stretch/>
        </p:blipFill>
        <p:spPr>
          <a:xfrm>
            <a:off x="2353320" y="747360"/>
            <a:ext cx="5375160" cy="4534920"/>
          </a:xfrm>
          <a:prstGeom prst="rect">
            <a:avLst/>
          </a:prstGeom>
          <a:ln>
            <a:noFill/>
          </a:ln>
        </p:spPr>
      </p:pic>
      <p:sp>
        <p:nvSpPr>
          <p:cNvPr id="393" name="TextShape 9"/>
          <p:cNvSpPr txBox="1"/>
          <p:nvPr/>
        </p:nvSpPr>
        <p:spPr>
          <a:xfrm>
            <a:off x="4896000" y="4536360"/>
            <a:ext cx="2592000" cy="35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latin typeface="Roboto"/>
                <a:ea typeface="Roboto"/>
              </a:rPr>
              <a:t>28 Story Points </a:t>
            </a:r>
            <a:r>
              <a:rPr b="0" lang="de-DE" sz="1800" spc="-1" strike="noStrike">
                <a:solidFill>
                  <a:srgbClr val="000000"/>
                </a:solidFill>
                <a:latin typeface="Roboto"/>
                <a:ea typeface="Roboto"/>
              </a:rPr>
              <a:t>offen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94" name="CustomShape 10"/>
          <p:cNvSpPr/>
          <p:nvPr/>
        </p:nvSpPr>
        <p:spPr>
          <a:xfrm>
            <a:off x="7428600" y="4248000"/>
            <a:ext cx="299880" cy="1034280"/>
          </a:xfrm>
          <a:prstGeom prst="rect">
            <a:avLst/>
          </a:prstGeom>
          <a:solidFill>
            <a:srgbClr val="ed1c24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Grundlage des Release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Grafik 5" descr=""/>
          <p:cNvPicPr/>
          <p:nvPr/>
        </p:nvPicPr>
        <p:blipFill>
          <a:blip r:embed="rId1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Grafik 3" descr=""/>
          <p:cNvPicPr/>
          <p:nvPr/>
        </p:nvPicPr>
        <p:blipFill>
          <a:blip r:embed="rId2"/>
          <a:stretch/>
        </p:blipFill>
        <p:spPr>
          <a:xfrm>
            <a:off x="444240" y="835560"/>
            <a:ext cx="3193200" cy="2240640"/>
          </a:xfrm>
          <a:prstGeom prst="rect">
            <a:avLst/>
          </a:prstGeom>
          <a:ln>
            <a:noFill/>
          </a:ln>
        </p:spPr>
      </p:pic>
      <p:pic>
        <p:nvPicPr>
          <p:cNvPr id="67" name="Grafik 8" descr=""/>
          <p:cNvPicPr/>
          <p:nvPr/>
        </p:nvPicPr>
        <p:blipFill>
          <a:blip r:embed="rId3"/>
          <a:stretch/>
        </p:blipFill>
        <p:spPr>
          <a:xfrm>
            <a:off x="5265360" y="828360"/>
            <a:ext cx="3193560" cy="2240640"/>
          </a:xfrm>
          <a:prstGeom prst="rect">
            <a:avLst/>
          </a:prstGeom>
          <a:ln>
            <a:noFill/>
          </a:ln>
        </p:spPr>
      </p:pic>
      <p:pic>
        <p:nvPicPr>
          <p:cNvPr id="68" name="Grafik 11" descr=""/>
          <p:cNvPicPr/>
          <p:nvPr/>
        </p:nvPicPr>
        <p:blipFill>
          <a:blip r:embed="rId4"/>
          <a:stretch/>
        </p:blipFill>
        <p:spPr>
          <a:xfrm>
            <a:off x="2827080" y="3114360"/>
            <a:ext cx="3193200" cy="2244960"/>
          </a:xfrm>
          <a:prstGeom prst="rect">
            <a:avLst/>
          </a:prstGeom>
          <a:ln>
            <a:noFill/>
          </a:ln>
        </p:spPr>
      </p:pic>
      <p:grpSp>
        <p:nvGrpSpPr>
          <p:cNvPr id="69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</a:t>
                </a: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/ 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8487F77B-CBCF-4DAA-98A3-BE1DAB203056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Release 2 </a:t>
            </a: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- </a:t>
            </a: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Projektver</a:t>
            </a: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lauf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98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Fazit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399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400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40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02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40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64111977-5A7D-443F-8B35-0D9EE0ADA1B6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sp>
        <p:nvSpPr>
          <p:cNvPr id="404" name="CustomShape 9"/>
          <p:cNvSpPr/>
          <p:nvPr/>
        </p:nvSpPr>
        <p:spPr>
          <a:xfrm>
            <a:off x="541080" y="1861200"/>
            <a:ext cx="8997840" cy="22838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Anforder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ungen 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an das 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Releas 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erfüllt</a:t>
            </a:r>
            <a:endParaRPr b="0" lang="de-DE" sz="32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Rudimen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täres 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Design 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im 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Armeem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anager</a:t>
            </a:r>
            <a:endParaRPr b="0" lang="de-DE" sz="32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~70% 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Code 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Coverag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e</a:t>
            </a:r>
            <a:endParaRPr b="0" lang="de-DE" sz="3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Technis</a:t>
            </a: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che </a:t>
            </a: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Entsch</a:t>
            </a: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eidung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8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Spielkarte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09" name="CustomShape 4"/>
          <p:cNvSpPr/>
          <p:nvPr/>
        </p:nvSpPr>
        <p:spPr>
          <a:xfrm>
            <a:off x="722160" y="1504080"/>
            <a:ext cx="8346960" cy="41774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Spielkarte: JavaFX Canvas</a:t>
            </a:r>
            <a:endParaRPr b="0" lang="de-DE" sz="3200" spc="-1" strike="noStrike">
              <a:latin typeface="Arial"/>
            </a:endParaRPr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einfaches Zeichnen von Tiles für Spielfelder</a:t>
            </a:r>
            <a:endParaRPr b="0" lang="de-DE" sz="3200" spc="-1" strike="noStrike">
              <a:latin typeface="Arial"/>
            </a:endParaRPr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Darstellung von Animationen/ Bewegungen</a:t>
            </a:r>
            <a:endParaRPr b="0" lang="de-DE" sz="3200" spc="-1" strike="noStrike">
              <a:latin typeface="Arial"/>
            </a:endParaRPr>
          </a:p>
        </p:txBody>
      </p:sp>
      <p:grpSp>
        <p:nvGrpSpPr>
          <p:cNvPr id="410" name="Group 5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411" name="Group 6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412" name="CustomShape 7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13" name="CustomShape 8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414" name="CustomShape 9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6B18DCD3-CBB8-4ECA-9B21-5D138FDBA085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Technische Entscheidung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18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Spielkarte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419" name="Grafik 11" descr=""/>
          <p:cNvPicPr/>
          <p:nvPr/>
        </p:nvPicPr>
        <p:blipFill>
          <a:blip r:embed="rId2"/>
          <a:stretch/>
        </p:blipFill>
        <p:spPr>
          <a:xfrm>
            <a:off x="1900440" y="23518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420" name="Grafik 13" descr=""/>
          <p:cNvPicPr/>
          <p:nvPr/>
        </p:nvPicPr>
        <p:blipFill>
          <a:blip r:embed="rId3"/>
          <a:stretch/>
        </p:blipFill>
        <p:spPr>
          <a:xfrm>
            <a:off x="2867760" y="23518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421" name="Grafik 14" descr=""/>
          <p:cNvPicPr/>
          <p:nvPr/>
        </p:nvPicPr>
        <p:blipFill>
          <a:blip r:embed="rId4"/>
          <a:stretch/>
        </p:blipFill>
        <p:spPr>
          <a:xfrm>
            <a:off x="1900440" y="1617480"/>
            <a:ext cx="575640" cy="575640"/>
          </a:xfrm>
          <a:prstGeom prst="rect">
            <a:avLst/>
          </a:prstGeom>
          <a:ln>
            <a:noFill/>
          </a:ln>
        </p:spPr>
      </p:pic>
      <p:pic>
        <p:nvPicPr>
          <p:cNvPr id="422" name="Grafik 20" descr=""/>
          <p:cNvPicPr/>
          <p:nvPr/>
        </p:nvPicPr>
        <p:blipFill>
          <a:blip r:embed="rId5"/>
          <a:stretch/>
        </p:blipFill>
        <p:spPr>
          <a:xfrm>
            <a:off x="1910880" y="311976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423" name="Grafik 21" descr=""/>
          <p:cNvPicPr/>
          <p:nvPr/>
        </p:nvPicPr>
        <p:blipFill>
          <a:blip r:embed="rId6"/>
          <a:stretch/>
        </p:blipFill>
        <p:spPr>
          <a:xfrm>
            <a:off x="2867760" y="311976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424" name="Grafik 22" descr=""/>
          <p:cNvPicPr/>
          <p:nvPr/>
        </p:nvPicPr>
        <p:blipFill>
          <a:blip r:embed="rId7"/>
          <a:stretch/>
        </p:blipFill>
        <p:spPr>
          <a:xfrm>
            <a:off x="1910880" y="3887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425" name="Grafik 23" descr=""/>
          <p:cNvPicPr/>
          <p:nvPr/>
        </p:nvPicPr>
        <p:blipFill>
          <a:blip r:embed="rId8"/>
          <a:stretch/>
        </p:blipFill>
        <p:spPr>
          <a:xfrm>
            <a:off x="2867760" y="38872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4"/>
          <p:cNvSpPr/>
          <p:nvPr/>
        </p:nvSpPr>
        <p:spPr>
          <a:xfrm>
            <a:off x="548640" y="1674720"/>
            <a:ext cx="10753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ffffff"/>
                </a:solidFill>
                <a:latin typeface="Roboto"/>
                <a:ea typeface="Roboto"/>
              </a:rPr>
              <a:t>Boden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548640" y="2425680"/>
            <a:ext cx="1075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ffffff"/>
                </a:solidFill>
                <a:latin typeface="Roboto"/>
                <a:ea typeface="Roboto"/>
              </a:rPr>
              <a:t>Wald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28" name="CustomShape 6"/>
          <p:cNvSpPr/>
          <p:nvPr/>
        </p:nvSpPr>
        <p:spPr>
          <a:xfrm>
            <a:off x="566640" y="3193200"/>
            <a:ext cx="1223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ffffff"/>
                </a:solidFill>
                <a:latin typeface="Roboto"/>
                <a:ea typeface="Roboto"/>
              </a:rPr>
              <a:t>Wasser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29" name="CustomShape 7"/>
          <p:cNvSpPr/>
          <p:nvPr/>
        </p:nvSpPr>
        <p:spPr>
          <a:xfrm>
            <a:off x="548640" y="396108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ffffff"/>
                </a:solidFill>
                <a:latin typeface="Roboto"/>
                <a:ea typeface="Roboto"/>
              </a:rPr>
              <a:t>Berge</a:t>
            </a:r>
            <a:endParaRPr b="0" lang="de-DE" sz="2400" spc="-1" strike="noStrike">
              <a:latin typeface="Arial"/>
            </a:endParaRPr>
          </a:p>
        </p:txBody>
      </p:sp>
      <p:grpSp>
        <p:nvGrpSpPr>
          <p:cNvPr id="430" name="Group 8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431" name="Group 9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432" name="CustomShape 10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33" name="CustomShape 11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434" name="CustomShape 12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5E468FC1-1391-4B3E-84DF-08B9CE2A4C01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Technische Entscheidung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38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Lokales Speichern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39" name="CustomShape 4"/>
          <p:cNvSpPr/>
          <p:nvPr/>
        </p:nvSpPr>
        <p:spPr>
          <a:xfrm>
            <a:off x="1733040" y="1792080"/>
            <a:ext cx="6613920" cy="32302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Lokales Speichern: im JSON Format</a:t>
            </a:r>
            <a:endParaRPr b="0" lang="de-DE" sz="3200" spc="-1" strike="noStrike">
              <a:latin typeface="Arial"/>
            </a:endParaRPr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Einheitliches De-/Serialisieren der Armeeobjekte</a:t>
            </a:r>
            <a:endParaRPr b="0" lang="de-DE" sz="3200" spc="-1" strike="noStrike">
              <a:latin typeface="Arial"/>
            </a:endParaRPr>
          </a:p>
        </p:txBody>
      </p:sp>
      <p:grpSp>
        <p:nvGrpSpPr>
          <p:cNvPr id="440" name="Group 5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441" name="Group 6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442" name="CustomShape 7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43" name="CustomShape 8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444" name="CustomShape 9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6F4E8FBF-E476-49AD-ADBA-B45C0E070F79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Technische Entscheidung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7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48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Performance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449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450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45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52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45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519C26F5-2164-4C66-B187-3E8AA90D2FAC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  <p:sp>
        <p:nvSpPr>
          <p:cNvPr id="454" name="CustomShape 9"/>
          <p:cNvSpPr/>
          <p:nvPr/>
        </p:nvSpPr>
        <p:spPr>
          <a:xfrm>
            <a:off x="1733040" y="1792080"/>
            <a:ext cx="6613920" cy="176796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Perfor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manc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e:</a:t>
            </a:r>
            <a:endParaRPr b="0" lang="de-DE" sz="3200" spc="-1" strike="noStrike">
              <a:latin typeface="Arial"/>
            </a:endParaRPr>
          </a:p>
          <a:p>
            <a:pPr algn="ctr">
              <a:lnSpc>
                <a:spcPct val="150000"/>
              </a:lnSpc>
              <a:spcBef>
                <a:spcPts val="1701"/>
              </a:spcBef>
            </a:pP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Reduz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ieren 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von 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Memo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ryLea</a:t>
            </a:r>
            <a:r>
              <a:rPr b="0" lang="de-DE" sz="3200" spc="-1" strike="noStrike">
                <a:solidFill>
                  <a:srgbClr val="ffffff"/>
                </a:solidFill>
                <a:latin typeface="Roboto Light"/>
                <a:ea typeface="Roboto Light"/>
              </a:rPr>
              <a:t>ks</a:t>
            </a:r>
            <a:endParaRPr b="0" lang="de-DE" sz="3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Lizenzen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58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Keep calm and trust us.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478080" y="792720"/>
            <a:ext cx="9122760" cy="512676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Roboto"/>
                <a:ea typeface="Roboto"/>
              </a:rPr>
              <a:t>Spielfeld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„</a:t>
            </a: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World Map Tiles“ by Joao Victor G. Costa, aka Jinn licenced CC-BY-SA 3.0, GPL 2.0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Roboto"/>
                <a:ea typeface="Roboto"/>
              </a:rPr>
              <a:t>Icons</a:t>
            </a:r>
            <a:r>
              <a:rPr b="0" lang="de-DE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„</a:t>
            </a: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Dragon head“, „Wolf head“, „Crossed swords“ icons by Lorc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„</a:t>
            </a: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Crossbow“ icon by Carl Olsen 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licenced CC BY 3.0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„</a:t>
            </a: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Heart plus“ icon by Zeromancer under CC0 PDD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701"/>
              </a:spcBef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diverse Icons von material.io licenced Apache License, Version 2.0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701"/>
              </a:spcBef>
            </a:pP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Roboto"/>
                <a:ea typeface="Roboto"/>
              </a:rPr>
              <a:t>Music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„</a:t>
            </a: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Theme Song [8-bit]“ by nene licenced CC0 PDD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701"/>
              </a:spcBef>
            </a:pPr>
            <a:endParaRPr b="0" lang="de-DE" sz="1800" spc="-1" strike="noStrike">
              <a:latin typeface="Arial"/>
            </a:endParaRPr>
          </a:p>
        </p:txBody>
      </p:sp>
      <p:grpSp>
        <p:nvGrpSpPr>
          <p:cNvPr id="460" name="Group 5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461" name="Group 6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462" name="CustomShape 7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63" name="CustomShape 8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464" name="CustomShape 9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A66ADA95-C94E-4125-BF4D-C2DB54C93732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Lizenzen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68" name="CustomShape 3"/>
          <p:cNvSpPr/>
          <p:nvPr/>
        </p:nvSpPr>
        <p:spPr>
          <a:xfrm>
            <a:off x="5475960" y="219240"/>
            <a:ext cx="300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Keep calm and trust us.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69" name="CustomShape 4"/>
          <p:cNvSpPr/>
          <p:nvPr/>
        </p:nvSpPr>
        <p:spPr>
          <a:xfrm>
            <a:off x="478080" y="792720"/>
            <a:ext cx="9122760" cy="332316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Roboto"/>
                <a:ea typeface="Roboto"/>
              </a:rPr>
              <a:t>Einheiten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„</a:t>
            </a: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chaosBerserker“ by Sven T.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„</a:t>
            </a: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Skeleton Warrior“ by Cupi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„</a:t>
            </a: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chubby character“ by momeG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„</a:t>
            </a: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pixel art bird“ by ma9ici4n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von itch.io sind „free to use“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701"/>
              </a:spcBef>
            </a:pPr>
            <a:endParaRPr b="0" lang="de-DE" sz="1800" spc="-1" strike="noStrike">
              <a:latin typeface="Arial"/>
            </a:endParaRPr>
          </a:p>
        </p:txBody>
      </p:sp>
      <p:grpSp>
        <p:nvGrpSpPr>
          <p:cNvPr id="470" name="Group 5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471" name="Group 6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472" name="CustomShape 7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73" name="CustomShape 8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</a:t>
                </a: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474" name="CustomShape 9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22BEAF7B-81BC-4BBC-8770-7BC7A8D33A7E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Live Demo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0" y="2545920"/>
            <a:ext cx="100803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ffffff"/>
                </a:solidFill>
                <a:latin typeface="Roboto Light"/>
                <a:ea typeface="Roboto Light"/>
              </a:rPr>
              <a:t>Lehen Sie sich nun zurück und genießen Sie nun die Live Vorführung ihres zukünftigen Produktes!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79" name="CustomShape 4"/>
          <p:cNvSpPr/>
          <p:nvPr/>
        </p:nvSpPr>
        <p:spPr>
          <a:xfrm>
            <a:off x="5018760" y="219240"/>
            <a:ext cx="3122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- Now it‘s going to be serious!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480" name="Group 5"/>
          <p:cNvGrpSpPr/>
          <p:nvPr/>
        </p:nvGrpSpPr>
        <p:grpSpPr>
          <a:xfrm>
            <a:off x="0" y="5359680"/>
            <a:ext cx="10080000" cy="454680"/>
            <a:chOff x="0" y="5359680"/>
            <a:chExt cx="10080000" cy="454680"/>
          </a:xfrm>
        </p:grpSpPr>
        <p:grpSp>
          <p:nvGrpSpPr>
            <p:cNvPr id="481" name="Group 6"/>
            <p:cNvGrpSpPr/>
            <p:nvPr/>
          </p:nvGrpSpPr>
          <p:grpSpPr>
            <a:xfrm>
              <a:off x="0" y="5359680"/>
              <a:ext cx="10080000" cy="454680"/>
              <a:chOff x="0" y="5359680"/>
              <a:chExt cx="10080000" cy="454680"/>
            </a:xfrm>
          </p:grpSpPr>
          <p:sp>
            <p:nvSpPr>
              <p:cNvPr id="482" name="CustomShape 7"/>
              <p:cNvSpPr/>
              <p:nvPr/>
            </p:nvSpPr>
            <p:spPr>
              <a:xfrm>
                <a:off x="0" y="535968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83" name="CustomShape 8"/>
              <p:cNvSpPr/>
              <p:nvPr/>
            </p:nvSpPr>
            <p:spPr>
              <a:xfrm>
                <a:off x="7994880" y="535968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/ 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484" name="CustomShape 9"/>
            <p:cNvSpPr/>
            <p:nvPr/>
          </p:nvSpPr>
          <p:spPr>
            <a:xfrm>
              <a:off x="4896000" y="535968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9AEF65CA-0457-4C15-AB28-985A2BFF7A11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Grundlage des Release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Grafik 5" descr=""/>
          <p:cNvPicPr/>
          <p:nvPr/>
        </p:nvPicPr>
        <p:blipFill>
          <a:blip r:embed="rId1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7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Grafik 3" descr=""/>
          <p:cNvPicPr/>
          <p:nvPr/>
        </p:nvPicPr>
        <p:blipFill>
          <a:blip r:embed="rId2"/>
          <a:stretch/>
        </p:blipFill>
        <p:spPr>
          <a:xfrm>
            <a:off x="2320200" y="947520"/>
            <a:ext cx="5889960" cy="4133160"/>
          </a:xfrm>
          <a:prstGeom prst="rect">
            <a:avLst/>
          </a:prstGeom>
          <a:ln>
            <a:noFill/>
          </a:ln>
        </p:spPr>
      </p:pic>
      <p:grpSp>
        <p:nvGrpSpPr>
          <p:cNvPr id="79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80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8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82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</a:t>
                </a: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/ 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8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E3EF9906-2F02-48F7-94C0-7652D5A82BCA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Grundlage des Release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Grafik 5" descr=""/>
          <p:cNvPicPr/>
          <p:nvPr/>
        </p:nvPicPr>
        <p:blipFill>
          <a:blip r:embed="rId1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Grafik 11" descr=""/>
          <p:cNvPicPr/>
          <p:nvPr/>
        </p:nvPicPr>
        <p:blipFill>
          <a:blip r:embed="rId2"/>
          <a:stretch/>
        </p:blipFill>
        <p:spPr>
          <a:xfrm>
            <a:off x="1981800" y="867960"/>
            <a:ext cx="6117120" cy="4291920"/>
          </a:xfrm>
          <a:prstGeom prst="rect">
            <a:avLst/>
          </a:prstGeom>
          <a:ln>
            <a:noFill/>
          </a:ln>
        </p:spPr>
      </p:pic>
      <p:grpSp>
        <p:nvGrpSpPr>
          <p:cNvPr id="89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90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9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92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</a:t>
                </a: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/ 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9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4A2A3356-39E9-4B74-BE99-872321C98AC2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Grundlage des Release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Grafik 5" descr=""/>
          <p:cNvPicPr/>
          <p:nvPr/>
        </p:nvPicPr>
        <p:blipFill>
          <a:blip r:embed="rId1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Grafik 12" descr=""/>
          <p:cNvPicPr/>
          <p:nvPr/>
        </p:nvPicPr>
        <p:blipFill>
          <a:blip r:embed="rId2"/>
          <a:stretch/>
        </p:blipFill>
        <p:spPr>
          <a:xfrm>
            <a:off x="2091240" y="1001160"/>
            <a:ext cx="5903280" cy="4150440"/>
          </a:xfrm>
          <a:prstGeom prst="rect">
            <a:avLst/>
          </a:prstGeom>
          <a:ln>
            <a:noFill/>
          </a:ln>
        </p:spPr>
      </p:pic>
      <p:grpSp>
        <p:nvGrpSpPr>
          <p:cNvPr id="99" name="Group 4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100" name="Group 5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10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02" name="CustomShape 7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</a:t>
                </a: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/ 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10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0C149CC7-8D94-4EF8-8893-F5E31AB9B2F7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Light"/>
                <a:ea typeface="Roboto Light"/>
              </a:rPr>
              <a:t>Armeemanager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Grafik 6" descr=""/>
          <p:cNvPicPr/>
          <p:nvPr/>
        </p:nvPicPr>
        <p:blipFill>
          <a:blip r:embed="rId2"/>
          <a:stretch/>
        </p:blipFill>
        <p:spPr>
          <a:xfrm>
            <a:off x="124920" y="1912320"/>
            <a:ext cx="4790520" cy="2753640"/>
          </a:xfrm>
          <a:prstGeom prst="rect">
            <a:avLst/>
          </a:prstGeom>
          <a:ln>
            <a:noFill/>
          </a:ln>
        </p:spPr>
      </p:pic>
      <p:pic>
        <p:nvPicPr>
          <p:cNvPr id="109" name="Grafik 19" descr=""/>
          <p:cNvPicPr/>
          <p:nvPr/>
        </p:nvPicPr>
        <p:blipFill>
          <a:blip r:embed="rId3"/>
          <a:stretch/>
        </p:blipFill>
        <p:spPr>
          <a:xfrm>
            <a:off x="5164920" y="1911960"/>
            <a:ext cx="4790520" cy="275400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2143440" y="1413360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Black"/>
                <a:ea typeface="Roboto Black"/>
              </a:rPr>
              <a:t>SOLL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7282080" y="1399320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Black"/>
                <a:ea typeface="Roboto Black"/>
              </a:rPr>
              <a:t>IST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8"/>
          <p:cNvSpPr/>
          <p:nvPr/>
        </p:nvSpPr>
        <p:spPr>
          <a:xfrm>
            <a:off x="5018760" y="219240"/>
            <a:ext cx="2975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- To your weapons soldiers!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115" name="Group 9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116" name="Group 10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117" name="CustomShape 11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18" name="CustomShape 12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</a:t>
                </a: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/ 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119" name="CustomShape 13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ABF19F3F-2FF3-415C-BE2E-680BD2843D08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Warteraum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23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4"/>
          <p:cNvSpPr/>
          <p:nvPr/>
        </p:nvSpPr>
        <p:spPr>
          <a:xfrm>
            <a:off x="2228760" y="1081080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Black"/>
                <a:ea typeface="Roboto Black"/>
              </a:rPr>
              <a:t>SOLL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7308360" y="1081080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Black"/>
                <a:ea typeface="Roboto Black"/>
              </a:rPr>
              <a:t>IST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6" name="Line 6"/>
          <p:cNvSpPr/>
          <p:nvPr/>
        </p:nvSpPr>
        <p:spPr>
          <a:xfrm>
            <a:off x="2228760" y="14500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Line 7"/>
          <p:cNvSpPr/>
          <p:nvPr/>
        </p:nvSpPr>
        <p:spPr>
          <a:xfrm>
            <a:off x="7197120" y="14500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8" name="Grafik 3" descr=""/>
          <p:cNvPicPr/>
          <p:nvPr/>
        </p:nvPicPr>
        <p:blipFill>
          <a:blip r:embed="rId2"/>
          <a:stretch/>
        </p:blipFill>
        <p:spPr>
          <a:xfrm>
            <a:off x="130320" y="1862640"/>
            <a:ext cx="4949640" cy="2845080"/>
          </a:xfrm>
          <a:prstGeom prst="rect">
            <a:avLst/>
          </a:prstGeom>
          <a:ln>
            <a:noFill/>
          </a:ln>
        </p:spPr>
      </p:pic>
      <p:pic>
        <p:nvPicPr>
          <p:cNvPr id="129" name="Grafik 7" descr=""/>
          <p:cNvPicPr/>
          <p:nvPr/>
        </p:nvPicPr>
        <p:blipFill>
          <a:blip r:embed="rId3"/>
          <a:stretch/>
        </p:blipFill>
        <p:spPr>
          <a:xfrm>
            <a:off x="5197680" y="1637640"/>
            <a:ext cx="4752360" cy="3330720"/>
          </a:xfrm>
          <a:prstGeom prst="rect">
            <a:avLst/>
          </a:prstGeom>
          <a:ln>
            <a:noFill/>
          </a:ln>
        </p:spPr>
      </p:pic>
      <p:sp>
        <p:nvSpPr>
          <p:cNvPr id="130" name="CustomShape 8"/>
          <p:cNvSpPr/>
          <p:nvPr/>
        </p:nvSpPr>
        <p:spPr>
          <a:xfrm>
            <a:off x="5018760" y="219240"/>
            <a:ext cx="2779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- Are you ready to rumble!</a:t>
            </a:r>
            <a:endParaRPr b="0" lang="de-DE" sz="1800" spc="-1" strike="noStrike">
              <a:latin typeface="Arial"/>
            </a:endParaRPr>
          </a:p>
        </p:txBody>
      </p:sp>
      <p:grpSp>
        <p:nvGrpSpPr>
          <p:cNvPr id="131" name="Group 9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132" name="Group 10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133" name="CustomShape 11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34" name="CustomShape 12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</a:t>
                </a: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/ 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135" name="CustomShape 13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CACC16AA-41EB-457C-83AE-2C47ECAB12B6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Roboto Thin"/>
                <a:ea typeface="Roboto Thin"/>
              </a:rPr>
              <a:t>Ingame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Grafik 5" descr=""/>
          <p:cNvPicPr/>
          <p:nvPr/>
        </p:nvPicPr>
        <p:blipFill>
          <a:blip r:embed="rId1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Grafik 2" descr=""/>
          <p:cNvPicPr/>
          <p:nvPr/>
        </p:nvPicPr>
        <p:blipFill>
          <a:blip r:embed="rId2"/>
          <a:stretch/>
        </p:blipFill>
        <p:spPr>
          <a:xfrm>
            <a:off x="1844640" y="810000"/>
            <a:ext cx="6348600" cy="4461840"/>
          </a:xfrm>
          <a:prstGeom prst="rect">
            <a:avLst/>
          </a:prstGeom>
          <a:ln>
            <a:noFill/>
          </a:ln>
        </p:spPr>
      </p:pic>
      <p:sp>
        <p:nvSpPr>
          <p:cNvPr id="141" name="CustomShape 4"/>
          <p:cNvSpPr/>
          <p:nvPr/>
        </p:nvSpPr>
        <p:spPr>
          <a:xfrm>
            <a:off x="5018760" y="219240"/>
            <a:ext cx="238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Thin"/>
                <a:ea typeface="Roboto Thin"/>
              </a:rPr>
              <a:t>- The Battlefield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560880" y="2829600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Roboto Black"/>
                <a:ea typeface="Roboto Black"/>
              </a:rPr>
              <a:t>IST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4" name="Group 7"/>
          <p:cNvGrpSpPr/>
          <p:nvPr/>
        </p:nvGrpSpPr>
        <p:grpSpPr>
          <a:xfrm>
            <a:off x="0" y="5351400"/>
            <a:ext cx="10080000" cy="454680"/>
            <a:chOff x="0" y="5351400"/>
            <a:chExt cx="10080000" cy="454680"/>
          </a:xfrm>
        </p:grpSpPr>
        <p:grpSp>
          <p:nvGrpSpPr>
            <p:cNvPr id="145" name="Group 8"/>
            <p:cNvGrpSpPr/>
            <p:nvPr/>
          </p:nvGrpSpPr>
          <p:grpSpPr>
            <a:xfrm>
              <a:off x="0" y="5351400"/>
              <a:ext cx="10080000" cy="454680"/>
              <a:chOff x="0" y="5351400"/>
              <a:chExt cx="10080000" cy="454680"/>
            </a:xfrm>
          </p:grpSpPr>
          <p:sp>
            <p:nvSpPr>
              <p:cNvPr id="146" name="CustomShape 9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06.07.2019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47" name="CustomShape 10"/>
              <p:cNvSpPr/>
              <p:nvPr/>
            </p:nvSpPr>
            <p:spPr>
              <a:xfrm>
                <a:off x="7994880" y="5351400"/>
                <a:ext cx="208512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Georg Siebert </a:t>
                </a:r>
                <a:r>
                  <a:rPr b="0" lang="de-DE" sz="1200" spc="-1" strike="noStrike">
                    <a:solidFill>
                      <a:srgbClr val="ffffff"/>
                    </a:solidFill>
                    <a:latin typeface="Roboto Thin"/>
                    <a:ea typeface="Roboto Thin"/>
                  </a:rPr>
                  <a:t>/ Juri Lozowoj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sp>
          <p:nvSpPr>
            <p:cNvPr id="148" name="CustomShape 11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fld id="{E447ABDA-1176-4D79-80FD-7F3BABB0950D}" type="slidenum">
                <a:rPr b="0" lang="de-DE" sz="1200" spc="-1" strike="noStrike">
                  <a:solidFill>
                    <a:srgbClr val="ffffff"/>
                  </a:solidFill>
                  <a:latin typeface="Roboto Thin"/>
                  <a:ea typeface="Roboto Thin"/>
                </a:rPr>
                <a:t>1</a:t>
              </a:fld>
              <a:endParaRPr b="0" lang="de-DE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LibreOffice/6.0.7.3$Linux_X86_64 LibreOffice_project/00m0$Build-3</Application>
  <Words>720</Words>
  <Paragraphs>253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2019-06-02T16:58:13Z</dcterms:created>
  <dc:creator/>
  <dc:description/>
  <dc:language>de-DE</dc:language>
  <cp:lastModifiedBy/>
  <dcterms:modified xsi:type="dcterms:W3CDTF">2019-07-07T19:14:59Z</dcterms:modified>
  <cp:revision>171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35</vt:i4>
  </property>
</Properties>
</file>